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87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10" autoAdjust="0"/>
    <p:restoredTop sz="94660"/>
  </p:normalViewPr>
  <p:slideViewPr>
    <p:cSldViewPr>
      <p:cViewPr varScale="1">
        <p:scale>
          <a:sx n="107" d="100"/>
          <a:sy n="107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F424-F712-4E28-BB80-F4C40A71AD00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279A8-8884-47EF-8E7A-85E5A9CED7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F424-F712-4E28-BB80-F4C40A71AD00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279A8-8884-47EF-8E7A-85E5A9CED7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F424-F712-4E28-BB80-F4C40A71AD00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279A8-8884-47EF-8E7A-85E5A9CED7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F424-F712-4E28-BB80-F4C40A71AD00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279A8-8884-47EF-8E7A-85E5A9CED7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F424-F712-4E28-BB80-F4C40A71AD00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279A8-8884-47EF-8E7A-85E5A9CED7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F424-F712-4E28-BB80-F4C40A71AD00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279A8-8884-47EF-8E7A-85E5A9CED7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F424-F712-4E28-BB80-F4C40A71AD00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279A8-8884-47EF-8E7A-85E5A9CED7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F424-F712-4E28-BB80-F4C40A71AD00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279A8-8884-47EF-8E7A-85E5A9CED7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F424-F712-4E28-BB80-F4C40A71AD00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279A8-8884-47EF-8E7A-85E5A9CED7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F424-F712-4E28-BB80-F4C40A71AD00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279A8-8884-47EF-8E7A-85E5A9CED7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F424-F712-4E28-BB80-F4C40A71AD00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279A8-8884-47EF-8E7A-85E5A9CED7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AF424-F712-4E28-BB80-F4C40A71AD00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279A8-8884-47EF-8E7A-85E5A9CED7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5.gif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13" Type="http://schemas.openxmlformats.org/officeDocument/2006/relationships/image" Target="../media/image26.jpeg"/><Relationship Id="rId3" Type="http://schemas.openxmlformats.org/officeDocument/2006/relationships/image" Target="../media/image43.jpeg"/><Relationship Id="rId7" Type="http://schemas.openxmlformats.org/officeDocument/2006/relationships/image" Target="../media/image25.jpeg"/><Relationship Id="rId12" Type="http://schemas.openxmlformats.org/officeDocument/2006/relationships/image" Target="../media/image1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1.jpeg"/><Relationship Id="rId5" Type="http://schemas.openxmlformats.org/officeDocument/2006/relationships/image" Target="../media/image32.jpeg"/><Relationship Id="rId10" Type="http://schemas.openxmlformats.org/officeDocument/2006/relationships/image" Target="../media/image10.gif"/><Relationship Id="rId4" Type="http://schemas.openxmlformats.org/officeDocument/2006/relationships/image" Target="../media/image35.jpeg"/><Relationship Id="rId9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1.bp.blogspot.com/_YGLQQZTHoU0/S2GW63UqU7I/AAAAAAAALF0/IcIdjyyiYNI/s400/dinsd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6200"/>
            <a:ext cx="3810000" cy="2867025"/>
          </a:xfrm>
          <a:prstGeom prst="rect">
            <a:avLst/>
          </a:prstGeom>
          <a:noFill/>
        </p:spPr>
      </p:pic>
      <p:pic>
        <p:nvPicPr>
          <p:cNvPr id="1032" name="Picture 8" descr="http://www.acus.org/files/images/decatur-barbary-pirates_0.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-76200"/>
            <a:ext cx="4762500" cy="3476626"/>
          </a:xfrm>
          <a:prstGeom prst="rect">
            <a:avLst/>
          </a:prstGeom>
          <a:noFill/>
        </p:spPr>
      </p:pic>
      <p:pic>
        <p:nvPicPr>
          <p:cNvPr id="1030" name="Picture 6" descr="http://i-cias.com/e.o/ill/barbary_coast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352801"/>
            <a:ext cx="2190750" cy="3505200"/>
          </a:xfrm>
          <a:prstGeom prst="rect">
            <a:avLst/>
          </a:prstGeom>
          <a:noFill/>
        </p:spPr>
      </p:pic>
      <p:pic>
        <p:nvPicPr>
          <p:cNvPr id="1026" name="Picture 2" descr="http://www.cindyvallar.com/BarbaryWar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095500"/>
            <a:ext cx="3171825" cy="4762500"/>
          </a:xfrm>
          <a:prstGeom prst="rect">
            <a:avLst/>
          </a:prstGeom>
          <a:noFill/>
        </p:spPr>
      </p:pic>
      <p:pic>
        <p:nvPicPr>
          <p:cNvPr id="1028" name="Picture 4" descr="http://www.heritage-history.com/books/finnemore/barbary/front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34653" y="2933700"/>
            <a:ext cx="5309347" cy="3924300"/>
          </a:xfrm>
          <a:prstGeom prst="rect">
            <a:avLst/>
          </a:prstGeom>
          <a:noFill/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Tripoli Harbor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http://www.semp.us/_images/biots/Biot221Photo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219200"/>
            <a:ext cx="6248400" cy="454050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 rot="20879620">
            <a:off x="4038600" y="4267200"/>
            <a:ext cx="381000" cy="1524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124200" y="4343400"/>
            <a:ext cx="381000" cy="1524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09117">
            <a:off x="2371330" y="4058183"/>
            <a:ext cx="381000" cy="1524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2491153">
            <a:off x="1842320" y="3585437"/>
            <a:ext cx="381000" cy="1524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19790301">
            <a:off x="4813094" y="3895397"/>
            <a:ext cx="381000" cy="1524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20457857">
            <a:off x="5410200" y="3581400"/>
            <a:ext cx="381000" cy="1524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953000" y="2514600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188557" y="2762808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429000" y="2667000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-1219200" y="3048000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-381000" y="4267200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9372600" y="3733800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9982200" y="3505200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 rot="21429464">
            <a:off x="9528544" y="4352752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-1371600" y="4572000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-762000" y="3657600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181999">
            <a:off x="-1367834" y="3667574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625 -0.00301 0.00937 -0.00833 0.01389 -0.01457 C 0.01771 -0.02012 0.02326 -0.02521 0.02778 -0.0303 C 0.03472 -0.03817 0.04271 -0.04395 0.05052 -0.0502 C 0.0526 -0.05182 0.05417 -0.05459 0.05642 -0.05552 C 0.06076 -0.05714 0.06476 -0.05875 0.06927 -0.06061 C 0.07292 -0.06222 0.07517 -0.06454 0.07899 -0.06593 C 0.08472 -0.07032 0.08993 -0.0731 0.09601 -0.07657 C 0.10174 -0.08004 0.10521 -0.08397 0.11181 -0.08582 C 0.11806 -0.08975 0.12101 -0.09183 0.1276 -0.09368 C 0.15226 -0.10941 0.1776 -0.12514 0.20486 -0.1307 C 0.2125 -0.13463 0.22014 -0.13324 0.22778 -0.13717 C 0.24323 -0.14527 0.26267 -0.14527 0.27917 -0.14643 C 0.30521 -0.1536 0.33194 -0.14712 0.35833 -0.15036 C 0.37587 -0.14943 0.38142 -0.14874 0.39601 -0.14643 C 0.40278 -0.14319 0.39514 -0.14643 0.40781 -0.14388 C 0.42187 -0.14111 0.43524 -0.13648 0.44948 -0.13463 C 0.45885 -0.13139 0.45486 -0.13255 0.46128 -0.1307 C 0.46684 -0.12653 0.47309 -0.12445 0.47899 -0.12144 C 0.48333 -0.11566 0.4783 -0.12144 0.48611 -0.11751 C 0.48715 -0.11705 0.48785 -0.11543 0.48889 -0.11473 C 0.49028 -0.11404 0.49167 -0.11381 0.49288 -0.11335 C 0.49583 -0.10965 0.49913 -0.10941 0.50295 -0.10826 C 0.50608 -0.10409 0.51059 -0.10294 0.51476 -0.10155 C 0.5184 -0.09785 0.52049 -0.09669 0.52465 -0.09507 C 0.52535 -0.09415 0.52656 -0.0923 0.52656 -0.0923 " pathEditMode="relative" ptsTypes="fffffffffffffffffffffffff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904E-6 C 0.00694 -0.00925 0.02135 -0.02498 0.03073 -0.02776 C 0.03368 -0.03215 0.04462 -0.03539 0.04948 -0.03701 C 0.05781 -0.04511 0.05365 -0.04302 0.06146 -0.04487 C 0.06788 -0.0495 0.07483 -0.05228 0.08125 -0.0569 C 0.08351 -0.06153 0.08524 -0.06292 0.08906 -0.06477 C 0.10538 -0.08466 0.16406 -0.07633 0.17031 -0.07657 C 0.18125 -0.07818 0.19132 -0.07934 0.20208 -0.08189 C 0.21285 -0.08698 0.23073 -0.08536 0.23958 -0.08582 C 0.25052 -0.08536 0.26128 -0.08559 0.27222 -0.08443 C 0.27847 -0.08374 0.28594 -0.07911 0.29219 -0.07795 C 0.30156 -0.07356 0.31562 -0.07148 0.32552 -0.07009 C 0.33472 -0.06616 0.34323 -0.0606 0.35243 -0.0569 C 0.35555 -0.05274 0.3592 -0.05228 0.36337 -0.0502 C 0.36441 -0.04973 0.36528 -0.04834 0.36632 -0.04765 C 0.37326 -0.04302 0.38264 -0.04094 0.3901 -0.0384 C 0.39809 -0.03886 0.4059 -0.03909 0.41389 -0.03979 C 0.42309 -0.04071 0.43264 -0.04626 0.44167 -0.04881 C 0.44705 -0.0539 0.45347 -0.05413 0.45937 -0.05806 C 0.47031 -0.06546 0.48281 -0.06916 0.49514 -0.07125 C 0.50104 -0.07402 0.50555 -0.07448 0.51198 -0.07541 C 0.51736 -0.07703 0.52222 -0.07842 0.52778 -0.07934 C 0.53663 -0.08281 0.54635 -0.08165 0.55555 -0.08327 C 0.56788 -0.08212 0.57691 -0.0805 0.58819 -0.07541 C 0.5901 -0.07448 0.59236 -0.07425 0.5941 -0.07263 C 0.59514 -0.07171 0.59601 -0.07078 0.59705 -0.07009 C 0.59896 -0.06893 0.60295 -0.06731 0.60295 -0.06731 C 0.60503 -0.06477 0.60764 -0.06153 0.6099 -0.05945 C 0.61441 -0.05552 0.6118 -0.06084 0.61389 -0.05552 " pathEditMode="relative" ptsTypes="ffffffffffffffffffffffffffffA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52926E-6 C 0.03195 -0.00092 0.05955 -0.00254 0.09097 -0.00138 C 0.1 0.00278 0.10816 0.00417 0.11754 0.00532 C 0.12552 0.00764 0.13264 0.00949 0.14063 0.01064 C 0.1507 0.01597 0.14063 0.01134 0.15833 0.01458 C 0.16771 0.0162 0.17656 0.01967 0.18611 0.02105 C 0.19757 0.02499 0.20903 0.0273 0.22083 0.02892 C 0.22899 0.03008 0.24549 0.03169 0.24549 0.03169 C 0.25504 0.03609 0.26736 0.03586 0.27726 0.03817 C 0.29653 0.0428 0.3158 0.04812 0.33559 0.05136 C 0.35174 0.05691 0.36858 0.05945 0.3849 0.06061 C 0.39827 0.06431 0.41111 0.06801 0.42465 0.06986 C 0.43108 0.07218 0.43663 0.0731 0.44358 0.0738 C 0.45434 0.0768 0.46511 0.08027 0.47622 0.08189 C 0.48854 0.08675 0.50278 0.08883 0.51563 0.09091 C 0.51997 0.0923 0.52431 0.09207 0.52865 0.09369 C 0.52952 0.09392 0.52986 0.09577 0.53073 0.09623 C 0.53524 0.09924 0.54149 0.10225 0.54653 0.1041 C 0.54879 0.10757 0.5559 0.11312 0.55938 0.11474 C 0.56007 0.11613 0.56024 0.11775 0.56129 0.11867 C 0.56302 0.12029 0.56719 0.12145 0.56719 0.12145 C 0.56858 0.127 0.57031 0.12607 0.57396 0.12792 C 0.57674 0.13139 0.57552 0.12954 0.57726 0.13324 " pathEditMode="relative" ptsTypes="ffffffffffffffffffffff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58316E-6 C 0.01232 -0.01203 0.02864 -0.01596 0.04253 -0.02383 C 0.06076 -0.03423 0.08073 -0.03863 0.10017 -0.04349 C 0.11892 -0.04811 0.13819 -0.05343 0.15746 -0.05528 C 0.17031 -0.0613 0.18541 -0.06222 0.19896 -0.06454 C 0.221 -0.07217 0.24357 -0.07726 0.26632 -0.07911 C 0.27517 -0.08212 0.2809 -0.08212 0.29114 -0.08304 C 0.32847 -0.08975 0.36684 -0.09021 0.40399 -0.08166 C 0.42934 -0.08374 0.45399 -0.0923 0.47916 -0.09623 C 0.50451 -0.09577 0.53854 -0.10085 0.56527 -0.08836 C 0.56684 -0.08651 0.56892 -0.08304 0.57118 -0.08304 " pathEditMode="relative" ptsTypes="ffffffffffA">
                                      <p:cBhvr>
                                        <p:cTn id="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15591E-6 C 0.00573 -0.00254 0.01076 -0.00763 0.01667 -0.01041 C 0.02396 -0.01411 0.03281 -0.01527 0.04045 -0.01642 C 0.0467 -0.0229 0.05556 -0.02267 0.06302 -0.02406 C 0.07413 -0.02868 0.08628 -0.03007 0.09757 -0.03285 C 0.10816 -0.03539 0.11875 -0.03886 0.12917 -0.04002 C 0.13976 -0.04418 0.15069 -0.04626 0.16146 -0.04927 C 0.17188 -0.05528 0.18281 -0.0569 0.19306 -0.06245 C 0.19722 -0.06824 0.20295 -0.06939 0.20799 -0.07286 C 0.21719 -0.07888 0.22674 -0.08374 0.23559 -0.09044 C 0.2474 -0.09947 0.2599 -0.10617 0.27188 -0.1145 C 0.28698 -0.12491 0.30191 -0.13463 0.31823 -0.1381 C 0.32396 -0.14157 0.32257 -0.1411 0.32899 -0.14249 C 0.33403 -0.14365 0.3441 -0.14527 0.3441 -0.14504 C 0.35226 -0.14943 0.36302 -0.15082 0.3717 -0.1529 C 0.37726 -0.15845 0.38403 -0.16262 0.39045 -0.1647 C 0.40104 -0.17557 0.41111 -0.18367 0.42396 -0.18691 C 0.43212 -0.19477 0.4401 -0.19593 0.44948 -0.19731 C 0.45434 -0.19986 0.45938 -0.19986 0.46441 -0.20171 C 0.48681 -0.20125 0.50885 -0.2024 0.53142 -0.20009 C 0.53385 -0.19986 0.53247 -0.19315 0.53351 -0.18968 C 0.5349 -0.18529 0.5375 -0.18436 0.5375 -0.17973 " pathEditMode="relative" rAng="0" ptsTypes="fffffffffffffffffffffA">
                                      <p:cBhvr>
                                        <p:cTn id="1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" y="-10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3.39579E-6 C -0.01527 -0.00971 -0.03211 -0.01295 -0.0486 -0.01573 C -0.06353 -0.02267 -0.04878 -0.01619 -0.08923 -0.0185 C -0.09895 -0.01896 -0.10815 -0.02267 -0.11787 -0.02359 C -0.16249 -0.034 -0.3177 -0.02776 -0.32187 -0.02776 C -0.33246 -0.03192 -0.34253 -0.02961 -0.35346 -0.02891 C -0.36371 -0.0266 -0.37221 -0.0185 -0.38228 -0.01573 C -0.3927 -0.01272 -0.40572 -0.01179 -0.41492 -0.00393 C -0.41631 0.00116 -0.41614 0.01203 -0.42083 0.01203 " pathEditMode="relative" ptsTypes="ffffffff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13347E-6 C -0.01424 0.00277 -0.02517 0.0148 -0.03854 0.02105 C -0.04531 0.02775 -0.05104 0.03469 -0.05937 0.03701 C -0.07049 0.04788 -0.0875 0.04904 -0.10087 0.05135 C -0.11233 0.05644 -0.12656 0.05505 -0.13854 0.05667 C -0.15937 0.06384 -0.18038 0.06268 -0.20191 0.06338 C -0.24983 0.08212 -0.36927 0.0643 -0.43264 0.06338 C -0.44028 0.0613 -0.44549 0.05898 -0.45347 0.05806 C -0.45955 0.05227 -0.45278 0.05783 -0.46128 0.05413 C -0.46528 0.05227 -0.46823 0.04765 -0.47222 0.04603 C -0.47517 0.04487 -0.48108 0.04348 -0.48108 0.04348 C -0.49132 0.03516 -0.50608 0.03308 -0.51771 0.02891 C -0.52552 0.02243 -0.53837 0.02243 -0.54757 0.02105 C -0.54913 0.02058 -0.55087 0.01989 -0.55243 0.01966 C -0.55538 0.0192 -0.55833 0.0192 -0.56128 0.0185 C -0.56823 0.01665 -0.57483 0.01318 -0.58212 0.01318 " pathEditMode="relative" ptsTypes="fffffffffffffffA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50821E-6 C -0.01094 0.00948 -0.025 0.01272 -0.03664 0.02105 C -0.03924 0.0229 -0.04098 0.02614 -0.04358 0.02776 C -0.05 0.03192 -0.05677 0.0347 -0.06337 0.03817 C -0.0658 0.03955 -0.08889 0.05621 -0.09514 0.0606 C -0.10174 0.06523 -0.10903 0.06801 -0.1158 0.0724 C -0.13056 0.08235 -0.14514 0.09206 -0.16042 0.10016 C -0.16841 0.10432 -0.17934 0.11358 -0.1882 0.11612 C -0.19618 0.11843 -0.204 0.12167 -0.21181 0.12399 C -0.22032 0.12653 -0.22917 0.1263 -0.23768 0.12931 C -0.24653 0.13231 -0.25469 0.13833 -0.26337 0.1411 C -0.26875 0.14272 -0.27726 0.14319 -0.28212 0.14365 C -0.33993 0.14249 -0.39757 0.14249 -0.45539 0.1411 C -0.47448 0.14064 -0.49271 0.12977 -0.51181 0.12931 C -0.5415 0.12861 -0.57136 0.12838 -0.60105 0.12792 C -0.62327 0.11843 -0.64063 0.11959 -0.66528 0.11867 C -0.67726 0.11705 -0.6882 0.11311 -0.7 0.1108 C -0.70955 0.10641 -0.69514 0.11381 -0.70591 0.10548 C -0.70851 0.1034 -0.71389 0.10247 -0.71684 0.10155 C -0.72153 0.09762 -0.72657 0.096 -0.73177 0.09368 C -0.73368 0.09276 -0.73768 0.09091 -0.73768 0.09091 C -0.73837 0.08813 -0.73993 0.08073 -0.74063 0.07911 C -0.74219 0.07587 -0.74427 0.07333 -0.74549 0.06986 " pathEditMode="relative" ptsTypes="ffffffffffffffffffffffA">
                                      <p:cBhvr>
                                        <p:cTn id="2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0.03423 C 0.00781 0.04279 0.00312 0.05112 -0.00261 0.05852 C -0.00469 0.06777 -0.00209 0.05922 -0.00625 0.06639 C -0.00799 0.06939 -0.01129 0.07587 -0.01129 0.07633 C -0.01441 0.08929 -0.01945 0.10178 -0.02361 0.11473 C -0.02639 0.12399 -0.02795 0.1337 -0.03212 0.14203 C -0.03473 0.16747 -0.03785 0.19269 -0.04202 0.2179 C -0.04289 0.22808 -0.04306 0.23733 -0.04566 0.24705 C -0.04757 0.26879 -0.05139 0.28984 -0.06059 0.30835 C -0.06181 0.31483 -0.06806 0.32593 -0.06806 0.32616 C -0.07153 0.34351 -0.07882 0.36132 -0.08907 0.37404 C -0.09184 0.38399 -0.09896 0.39162 -0.10382 0.40018 C -0.1066 0.40504 -0.10799 0.41013 -0.11111 0.41452 C -0.11441 0.42702 -0.11667 0.43928 -0.1224 0.44992 C -0.12535 0.47143 -0.12848 0.49294 -0.13108 0.51446 C -0.13143 0.517 -0.13195 0.53759 -0.13351 0.54337 C -0.13386 0.54499 -0.13351 0.54036 -0.13351 0.53874 " pathEditMode="relative" rAng="0" ptsTypes="ffffffffffffffffA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25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45 -4.7467E-6 C 0.01111 0.00394 0.00695 0.01967 -0.00017 0.02707 C -0.00278 0.03424 -0.00625 0.0391 -0.00937 0.04557 C -0.01128 0.05437 -0.01719 0.06385 -0.02083 0.07102 C -0.03333 0.096 -0.05191 0.11405 -0.06805 0.13371 C -0.07344 0.14019 -0.07951 0.14574 -0.08385 0.15383 C -0.08732 0.16008 -0.09444 0.17257 -0.09444 0.1728 C -0.0967 0.18205 -0.10017 0.18992 -0.10243 0.1994 C -0.10382 0.21074 -0.1059 0.22207 -0.10677 0.23318 C -0.10764 0.24243 -0.1092 0.26047 -0.1092 0.2607 C -0.10903 0.29494 -0.12205 0.38677 -0.10121 0.43466 C -0.1 0.4416 -0.0993 0.44738 -0.09653 0.45316 C -0.09479 0.46357 -0.09097 0.4719 -0.08854 0.48208 C -0.08784 0.48462 -0.08524 0.48508 -0.08385 0.48717 " pathEditMode="relative" rAng="0" ptsTypes="fffffffffffffA"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2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701 0.02661 C -0.11823 0.02776 -0.11944 0.02846 -0.12031 0.03031 C -0.12135 0.03331 -0.12066 0.03887 -0.1224 0.04095 C -0.13125 0.05136 -0.13056 0.05853 -0.13403 0.07333 C -0.13854 0.09138 -0.14271 0.10803 -0.14566 0.12723 C -0.14531 0.1499 -0.14514 0.1728 -0.14462 0.19547 C -0.14444 0.20241 -0.1408 0.21351 -0.13941 0.21883 C -0.13611 0.23341 -0.13507 0.24821 -0.1309 0.26186 C -0.12917 0.27389 -0.12465 0.28314 -0.12031 0.29262 C -0.11458 0.30442 -0.10955 0.31923 -0.1033 0.32987 C -0.09948 0.33634 -0.09531 0.34166 -0.09149 0.34791 C -0.08976 0.35115 -0.08819 0.35392 -0.08628 0.35716 C -0.08559 0.35832 -0.08403 0.3604 -0.08403 0.36086 C -0.0816 0.36942 -0.07795 0.37474 -0.07465 0.38215 C -0.07135 0.38978 -0.06806 0.39764 -0.0651 0.40551 C -0.06337 0.41037 -0.06111 0.40921 -0.05851 0.41268 C -0.04687 0.42887 -0.05729 0.41939 -0.04792 0.42702 C -0.04687 0.43304 -0.04809 0.43234 -0.04583 0.43234 " pathEditMode="relative" rAng="0" ptsTypes="fffffffffffffffffA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" y="20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.00046 C 0.01094 0.01064 0.01094 0.02591 0.01788 0.03886 C 0.01892 0.04395 0.02795 0.05875 0.03073 0.06246 C 0.03281 0.07217 0.02969 0.06061 0.03472 0.06916 C 0.03542 0.07032 0.03507 0.07194 0.03559 0.0731 C 0.03732 0.07726 0.0401 0.08027 0.04253 0.08374 C 0.04427 0.09045 0.04653 0.09276 0.05052 0.09808 C 0.0533 0.10155 0.05399 0.10733 0.05642 0.11126 C 0.0592 0.11589 0.05955 0.11404 0.06146 0.11936 C 0.06597 0.13139 0.06649 0.14666 0.0743 0.15614 C 0.07691 0.16771 0.08368 0.17789 0.0901 0.18644 C 0.0941 0.19755 0.10798 0.21004 0.1158 0.21698 C 0.1191 0.21999 0.12135 0.22461 0.12482 0.22739 C 0.12691 0.23664 0.12396 0.226 0.12864 0.2341 C 0.12934 0.23525 0.12917 0.23687 0.12969 0.23803 C 0.13281 0.24427 0.13715 0.25006 0.14253 0.2526 C 0.14548 0.25792 0.14982 0.26 0.15347 0.2644 C 0.16337 0.27643 0.15764 0.27296 0.16441 0.2762 C 0.16719 0.28175 0.17326 0.29216 0.17326 0.29216 C 0.17604 0.3028 0.17187 0.28961 0.17726 0.29863 C 0.17795 0.29979 0.1776 0.30141 0.17812 0.30257 C 0.1809 0.30858 0.18489 0.31413 0.18819 0.31968 C 0.19653 0.3338 0.18871 0.32362 0.1941 0.33033 C 0.19548 0.3368 0.2 0.3405 0.20295 0.34606 C 0.20798 0.35577 0.21198 0.36711 0.22083 0.37127 C 0.22569 0.38145 0.21892 0.36942 0.22673 0.37659 C 0.22812 0.37775 0.22847 0.38029 0.22969 0.38168 C 0.23941 0.39278 0.22673 0.37266 0.23958 0.38978 C 0.24236 0.39348 0.24687 0.39833 0.24948 0.40296 C 0.25226 0.40805 0.25399 0.41314 0.25746 0.4173 C 0.25868 0.42262 0.26128 0.42748 0.26528 0.42933 C 0.26736 0.43696 0.26927 0.43211 0.26927 0.44113 " pathEditMode="relative" ptsTypes="fffffffffffffffffffffffffffffffA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38 0.01249 C 0.00677 0.03007 0.00607 0.03631 0.01128 0.0495 C 0.01302 0.06037 0.01701 0.07171 0.02309 0.0798 C 0.02378 0.08374 0.02413 0.0879 0.02517 0.0916 C 0.02621 0.0953 0.02916 0.10224 0.02916 0.10224 C 0.03142 0.11612 0.03316 0.12861 0.03698 0.1418 C 0.03819 0.15059 0.03888 0.15938 0.03993 0.16817 C 0.04045 0.18783 0.03958 0.20911 0.04288 0.22877 C 0.04323 0.23594 0.04323 0.24312 0.04392 0.25006 C 0.04427 0.25352 0.046 0.26046 0.046 0.26046 C 0.04774 0.27966 0.05017 0.30858 0.05677 0.32639 C 0.05816 0.34212 0.06076 0.35901 0.06475 0.37404 C 0.06579 0.38815 0.0677 0.40273 0.07361 0.41476 C 0.07743 0.43465 0.09097 0.44506 0.10434 0.45177 C 0.11024 0.45477 0.10659 0.4513 0.11319 0.4557 C 0.11857 0.4594 0.12395 0.46426 0.13003 0.46634 C 0.13368 0.46981 0.1368 0.47212 0.14097 0.4742 C 0.14757 0.483 0.15434 0.49294 0.1618 0.50058 C 0.16371 0.50243 0.16579 0.50405 0.1677 0.5059 C 0.16996 0.50798 0.17361 0.51376 0.17361 0.51376 C 0.17725 0.52764 0.18107 0.52903 0.19045 0.53365 C 0.19652 0.53666 0.20069 0.54106 0.20729 0.54291 C 0.21076 0.54499 0.21371 0.54776 0.21718 0.54938 C 0.21823 0.54892 0.21944 0.54915 0.22013 0.548 C 0.221 0.54661 0.22118 0.54291 0.22118 0.54291 " pathEditMode="relative" ptsTypes="ffffffffffffffffffffffffA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32084E-6 C -0.00173 0.00694 -0.00173 0.01411 -0.00312 0.02105 C -0.00277 0.02822 -0.00295 0.03539 -0.00208 0.04233 C -0.00156 0.04672 0.00348 0.05621 0.00486 0.0606 C 0.00834 0.07101 0.01059 0.09137 0.01476 0.099 C 0.02118 0.11057 0.02639 0.13069 0.02865 0.14503 C 0.03056 0.15776 0.03125 0.17071 0.03351 0.18343 C 0.03646 0.20055 0.04028 0.21744 0.04254 0.23479 C 0.04584 0.26 0.04896 0.28429 0.05729 0.30742 C 0.05851 0.31529 0.0599 0.32153 0.0632 0.32847 C 0.06459 0.33726 0.0658 0.34304 0.06823 0.35091 C 0.06962 0.3553 0.07223 0.36409 0.07223 0.36409 C 0.07275 0.36988 0.07327 0.3826 0.07622 0.38792 C 0.07865 0.39232 0.08698 0.40411 0.08698 0.40897 " pathEditMode="relative" ptsTypes="fffffffffffffA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http://cdn0.wn.com/vp/i/33/400a28b978e2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066800"/>
            <a:ext cx="6197600" cy="46482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http://66.70.254.100/work/samples/tripoli/Big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95400"/>
            <a:ext cx="6419850" cy="4333875"/>
          </a:xfrm>
          <a:prstGeom prst="rect">
            <a:avLst/>
          </a:prstGeom>
          <a:noFill/>
        </p:spPr>
      </p:pic>
      <p:sp>
        <p:nvSpPr>
          <p:cNvPr id="5" name="Multiply 4"/>
          <p:cNvSpPr/>
          <p:nvPr/>
        </p:nvSpPr>
        <p:spPr>
          <a:xfrm>
            <a:off x="-1295400" y="1905000"/>
            <a:ext cx="1143000" cy="121920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Multiply 5"/>
          <p:cNvSpPr/>
          <p:nvPr/>
        </p:nvSpPr>
        <p:spPr>
          <a:xfrm>
            <a:off x="-1828800" y="3048000"/>
            <a:ext cx="2133600" cy="213360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Multiply 6"/>
          <p:cNvSpPr/>
          <p:nvPr/>
        </p:nvSpPr>
        <p:spPr>
          <a:xfrm>
            <a:off x="-1066800" y="1295400"/>
            <a:ext cx="609600" cy="60960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-1143000" y="5257800"/>
            <a:ext cx="838200" cy="7620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904E-6 C 0.00347 0.00694 0.00851 0.01087 0.01389 0.01434 C 0.01805 0.02035 0.02187 0.02336 0.02778 0.02498 C 0.04462 0.03631 0.06302 0.03932 0.08021 0.04996 C 0.08993 0.05598 0.09913 0.06384 0.10885 0.06986 C 0.12674 0.08073 0.14531 0.08998 0.16319 0.10016 C 0.17413 0.10617 0.18524 0.11034 0.19601 0.11589 C 0.20799 0.12213 0.19583 0.1189 0.20781 0.12121 C 0.22674 0.12977 0.25538 0.13208 0.275 0.13324 C 0.28333 0.13463 0.29132 0.13717 0.3 0.13833 C 0.30799 0.14203 0.31528 0.14249 0.32361 0.14365 C 0.32847 0.14596 0.33351 0.14665 0.33854 0.14758 C 0.35139 0.15267 0.34479 0.15105 0.35746 0.1529 C 0.36441 0.15614 0.37066 0.16076 0.37726 0.1647 C 0.38333 0.1684 0.38993 0.17025 0.39601 0.17395 C 0.40521 0.17973 0.41458 0.18575 0.42465 0.18852 C 0.43507 0.19708 0.45608 0.1987 0.46823 0.20032 C 0.4743 0.20194 0.47864 0.20333 0.48507 0.20425 C 0.48976 0.20633 0.49427 0.20934 0.49896 0.21096 C 0.51371 0.22368 0.52101 0.22415 0.53958 0.22415 " pathEditMode="relative" ptsTypes="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4.904E-6 C 0.00469 0.00902 0.02448 0.01295 0.03178 0.01434 C 0.03855 0.01573 0.0448 0.0185 0.05157 0.01966 C 0.0599 0.02128 0.06928 0.02151 0.07726 0.02498 C 0.08716 0.02914 0.09584 0.03585 0.10608 0.03817 C 0.11181 0.04094 0.11789 0.04117 0.12379 0.0421 C 0.14115 0.04811 0.1573 0.05482 0.17535 0.05667 C 0.18872 0.05991 0.20035 0.06685 0.21303 0.0724 C 0.21754 0.07888 0.21164 0.07148 0.21893 0.07633 C 0.2198 0.0768 0.21997 0.07842 0.22084 0.07911 C 0.22171 0.0798 0.22275 0.0798 0.22379 0.08027 C 0.22796 0.08582 0.22396 0.08142 0.23282 0.08559 C 0.24011 0.08906 0.24705 0.09368 0.25452 0.09623 C 0.27188 0.11126 0.28976 0.12005 0.31094 0.12005 " pathEditMode="relative" ptsTypes="fffffffffffff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8.49179E-6 C 0.02343 0.0155 0.05208 0.00579 0.07708 -0.00138 C 0.10121 -0.00809 0.12534 -0.01179 0.1493 -0.01711 C 0.16336 -0.02012 0.1769 -0.02336 0.19096 -0.02637 C 0.19496 -0.02729 0.19878 -0.02984 0.20294 -0.0303 C 0.21319 -0.03145 0.22326 -0.03122 0.2335 -0.03169 C 0.25017 -0.03863 0.26857 -0.04001 0.28593 -0.04348 C 0.29565 -0.04533 0.30503 -0.0488 0.31458 -0.05019 C 0.33159 -0.05806 0.35381 -0.05852 0.37117 -0.05944 C 0.39357 -0.05875 0.41614 -0.05667 0.43853 -0.05667 " pathEditMode="relative" ptsTypes="fffffffff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9.36849E-7 C 0.01181 0.00278 0.01146 0.00231 0.02761 0.00139 C 0.04479 -0.00208 0.02136 0.00231 0.05347 -0.00139 C 0.06059 -0.00231 0.06788 -0.00671 0.07518 -0.00786 C 0.08403 -0.00948 0.09306 -0.01041 0.10191 -0.0118 C 0.11476 -0.01642 0.12813 -0.0192 0.1415 -0.02105 C 0.16563 -0.02938 0.19393 -0.03493 0.21875 -0.03817 C 0.23108 -0.04164 0.24393 -0.04441 0.25643 -0.04626 C 0.2684 -0.05066 0.28073 -0.0539 0.29306 -0.05528 C 0.32674 -0.06593 0.35764 -0.08605 0.39011 -0.10155 C 0.39792 -0.10525 0.4066 -0.10363 0.41476 -0.10548 C 0.43334 -0.10941 0.45243 -0.11473 0.47031 -0.1226 C 0.48559 -0.12931 0.49913 -0.14319 0.51476 -0.14897 C 0.52465 -0.15637 0.53438 -0.16216 0.54445 -0.16886 C 0.5533 -0.17488 0.5599 -0.18691 0.56927 -0.1913 C 0.57188 -0.19662 0.57465 -0.19986 0.57917 -0.20171 C 0.58316 -0.20773 0.58854 -0.21258 0.59306 -0.21767 C 0.5941 -0.21883 0.59497 -0.22045 0.59601 -0.2216 C 0.59792 -0.22346 0.60191 -0.22693 0.60191 -0.22693 C 0.60452 -0.23687 0.6007 -0.22507 0.6059 -0.2334 C 0.60781 -0.23641 0.60851 -0.24104 0.61077 -0.24404 C 0.61597 -0.25098 0.62344 -0.25306 0.63056 -0.25468 C 0.63854 -0.25422 0.64636 -0.25422 0.65434 -0.2533 C 0.65695 -0.25306 0.65816 -0.25075 0.66042 -0.24936 C 0.66927 -0.24427 0.67691 -0.23687 0.68507 -0.23086 " pathEditMode="relative" ptsTypes="ffffffffffffffffffffffff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www.semp.us/_images/biots/Biot221Photo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219200"/>
            <a:ext cx="6248400" cy="4540504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953000" y="2514600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257800" y="2819400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29000" y="2667000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479562">
            <a:off x="1831676" y="3688219"/>
            <a:ext cx="381000" cy="1524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1497619">
            <a:off x="2452762" y="4111872"/>
            <a:ext cx="381000" cy="1524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200400" y="4343400"/>
            <a:ext cx="381000" cy="1524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21274775">
            <a:off x="4038600" y="4191000"/>
            <a:ext cx="381000" cy="1524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20592355">
            <a:off x="4724400" y="3886200"/>
            <a:ext cx="381000" cy="1524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20469997">
            <a:off x="5272200" y="3562616"/>
            <a:ext cx="381000" cy="1524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953000" y="2514600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257800" y="2819400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429000" y="2667000"/>
            <a:ext cx="3810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5058" name="Picture 2" descr="http://www.daddezio.com/italy/barbary/philadelphia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295400"/>
            <a:ext cx="5715000" cy="44348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http://www.history.navy.mil/photos/images/h56000/h567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19200"/>
            <a:ext cx="6657975" cy="41814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theamericansector.com/wp-content/uploads/2009/04/us-marines-capture-the-barbary-pirate-fortress-at-derna-tripoli-27th-april-18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962275"/>
            <a:ext cx="5695950" cy="38957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7650" name="Picture 2" descr="http://www.politicalbyline.com/wp-content/uploads/2009/11/marines-corp-seal-plaque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3813581" cy="37337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6" name="Picture 4" descr="http://4.bp.blogspot.com/-2J5e5nEnXXE/TWF7XGaEd7I/AAAAAAAAB2s/JaE5ZiBHHUQ/s1600/Burning%2Bof%2Bthe%2BFrigate%2BPhiladelphia%2Bin%2Bthe%2BHarbor%2Bof%2BTripoli%2Bby%2BEdward%2BMoran%2Bc%2B18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685800"/>
            <a:ext cx="57150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 descr="http://rationalrevolution.net/images/treatytripoli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28600"/>
            <a:ext cx="4391025" cy="63341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 descr="http://img.brothersoft.com/screenshots/softimage/a/american_flag-183332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0668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ttp://www.acus.org/files/images/decatur-barbary-pirates_0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-76200"/>
            <a:ext cx="4762500" cy="3476626"/>
          </a:xfrm>
          <a:prstGeom prst="rect">
            <a:avLst/>
          </a:prstGeom>
          <a:noFill/>
        </p:spPr>
      </p:pic>
      <p:pic>
        <p:nvPicPr>
          <p:cNvPr id="7" name="Picture 10" descr="http://1.bp.blogspot.com/_YGLQQZTHoU0/S2GW63UqU7I/AAAAAAAALF0/IcIdjyyiYNI/s400/dinsda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6200"/>
            <a:ext cx="3810000" cy="2867025"/>
          </a:xfrm>
          <a:prstGeom prst="rect">
            <a:avLst/>
          </a:prstGeom>
          <a:noFill/>
        </p:spPr>
      </p:pic>
      <p:pic>
        <p:nvPicPr>
          <p:cNvPr id="6" name="Picture 6" descr="http://i-cias.com/e.o/ill/barbary_coast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352801"/>
            <a:ext cx="2190750" cy="35052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http://www.heritage-history.com/books/finnemore/barbary/front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34653" y="2933700"/>
            <a:ext cx="5309347" cy="3924300"/>
          </a:xfrm>
          <a:prstGeom prst="rect">
            <a:avLst/>
          </a:prstGeom>
          <a:noFill/>
        </p:spPr>
      </p:pic>
      <p:pic>
        <p:nvPicPr>
          <p:cNvPr id="5" name="Picture 2" descr="http://www.cindyvallar.com/BarbaryWar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095500"/>
            <a:ext cx="3171825" cy="47625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3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Barbary Pirates: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America Stands Alone</a:t>
            </a:r>
            <a:endParaRPr lang="en-US" dirty="0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blog.richmond.edu/openwidelookinside/files/2010/11/thomas-jeffer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0"/>
            <a:ext cx="3810000" cy="3667126"/>
          </a:xfrm>
          <a:prstGeom prst="rect">
            <a:avLst/>
          </a:prstGeom>
          <a:noFill/>
        </p:spPr>
      </p:pic>
      <p:pic>
        <p:nvPicPr>
          <p:cNvPr id="5" name="Picture 6" descr="http://www.inkart.com/images/lineart/shi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038600"/>
            <a:ext cx="3195337" cy="2404491"/>
          </a:xfrm>
          <a:prstGeom prst="rect">
            <a:avLst/>
          </a:prstGeom>
          <a:noFill/>
        </p:spPr>
      </p:pic>
      <p:pic>
        <p:nvPicPr>
          <p:cNvPr id="6" name="Picture 4" descr="http://www.inkart.com/images/lineart/ship_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3733800"/>
            <a:ext cx="1981200" cy="273268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http://cache1.asset-cache.net/xc/3203853.jpg?v=1&amp;c=IWSAsset&amp;k=2&amp;d=45B0EB3381F7834D5C739DDE4C9EABBE329B76D85B10E3A305AFC5CF6109BBC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533400"/>
            <a:ext cx="4505325" cy="56578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4818" name="Picture 2" descr="http://www.plaquesandletters.com/military_seals/large_navy_symb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295400"/>
            <a:ext cx="4191000" cy="42100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http://theamericansector.com/wp-content/uploads/2009/04/us-marines-capture-the-barbary-pirate-fortress-at-derna-tripoli-27th-april-18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8050" y="2962275"/>
            <a:ext cx="5695950" cy="3895725"/>
          </a:xfrm>
          <a:prstGeom prst="rect">
            <a:avLst/>
          </a:prstGeom>
          <a:noFill/>
        </p:spPr>
      </p:pic>
      <p:pic>
        <p:nvPicPr>
          <p:cNvPr id="8" name="Picture 2" descr="http://rationalrevolution.net/images/treatytripoli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9600"/>
            <a:ext cx="2971800" cy="428687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www.londonlee.com/chipshop/chippics/sail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76625" cy="36480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5842" name="Picture 2" descr="http://www.amoveconnection.com/dotnetnuke/Portals/0/Users/cubed_crat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4000500"/>
            <a:ext cx="714375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tdbimg.com/files/2008/11/22/img-cs---pirate-ship-397_1501386856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361" y="3048000"/>
            <a:ext cx="6000640" cy="391477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cache1.asset-cache.net/xc/72431406.jpg?v=1&amp;c=IWSAsset&amp;k=2&amp;d=E41C9FE5C4AA0A14A73D253E7135FE2EC8C0012C0183B771DDC9D2CCE8CA203FB01E70F2B32699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57850" cy="38385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62" name="Picture 2" descr="http://www.history.navy.mil/photos/images/h56000/h567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76525"/>
            <a:ext cx="6657975" cy="4181475"/>
          </a:xfrm>
          <a:prstGeom prst="rect">
            <a:avLst/>
          </a:prstGeom>
          <a:noFill/>
        </p:spPr>
      </p:pic>
      <p:pic>
        <p:nvPicPr>
          <p:cNvPr id="40964" name="Picture 4" descr="http://t0.gstatic.com/images?q=tbn:ANd9GcSqhYHtokDi-STPQtll7X6EGmMpFYHXeN5WTVA9qb4RxO73aSP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449688" cy="2667000"/>
          </a:xfrm>
          <a:prstGeom prst="rect">
            <a:avLst/>
          </a:prstGeom>
          <a:noFill/>
        </p:spPr>
      </p:pic>
      <p:sp>
        <p:nvSpPr>
          <p:cNvPr id="40966" name="AutoShape 6" descr="data:image/jpg;base64,/9j/4AAQSkZJRgABAQAAAQABAAD/2wBDAAkGBwgHBgkIBwgKCgkLDRYPDQwMDRsUFRAWIB0iIiAdHx8kKDQsJCYxJx8fLT0tMTU3Ojo6Iys/RD84QzQ5Ojf/2wBDAQoKCg0MDRoPDxo3JR8lNzc3Nzc3Nzc3Nzc3Nzc3Nzc3Nzc3Nzc3Nzc3Nzc3Nzc3Nzc3Nzc3Nzc3Nzc3Nzc3Nzf/wAARCACeAHsDASIAAhEBAxEB/8QAGwAAAwADAQEAAAAAAAAAAAAAAwQFAQIGAAf/xAA4EAACAQMCAwUFBwQDAQEAAAABAgMABBESIQUxQRMiUWFxFDKBkaEjUmKx0eHwQnLB8QYVM4Ki/8QAGgEAAgMBAQAAAAAAAAAAAAAAAwQBAgUABv/EACoRAAICAgICAgEBCQAAAAAAAAABAhEDIRIxBEEiURRxBRMjM0JSYpGh/9oADAMBAAIRAxEAPwDkHGRQeXSm5omjPeUr6ihYA5in+hbsXZSxrKjTTCqGrIhLHauOsFF723OnopVQ4BwetLvbHpnl0oPZt4mqyjZyZXjuUbGV2BwTQ2kV33UjPI1utqWsbT2WHWZFJkkAJOrURp8sDHrmmIuFXSAySJgb7E70GWOKLqTYpMjdj9muCBzNSJYW1lnHWula20QM8w04HInc1FkMUkjEkgdAKXm0tJhsab3Qu8KyRaoh3hzFCto2ViXGCOVMAqIyF236jnQGkfUdgB40PmgyxPs9K8uMAKB1PlSUzr0zRJZNiXYmp0kx1YU7URb2CegjSkbcqx2hpZmzWwYgdKmip9Da4E6rDMAQORI3pGa2iDFQD+VMuoKAsCpHlQM9dDFvzrTdCSNIrUZ97HgDW6WpbltnpzrYTAA5i73QkVs11KxDAgEbbDeq2WYH2WZWzoJHkedeK5fGgA8t/GmUvpQCNbMTQ2mbKsV3ByTUN6OSKttJHYWgcgBvDO1T73ijz/8AnmPY5IJod7cmVAMZBHStIrQyQrozjqPOsjyc3F2zV8bx+cddgJpJpkHeZjXorYmMmRcGqcXDmjQlwckZHzFZkhCqdIOMHduprJn5XJ6ZuYfC4xtojtCMHHPGwxSDk5OoZPSn7hiHYHAx0qXNO4P2if8A0BTWHkxTNKC0AvI9aKQwB8OVTpV7M7lT6HNNXNwGTC4PrSTuDzrQxppGVkab0DzkV7PnWQpb3RRRZyEZw3yotMDaPoeoS/06D65rWWRY+ZWto2jZCVz60PsUkO5GT41oXfTE/wBTIlgcb51eGKIIoAoLzDB5YXNCPDgwyrEfGix8PlxnbGNwd6i2dowOyjOWdNPTxNbgJKdKqGHkKILVeUkI+Api39mtm7Y5yBsvnQ8vVlod0RrqBom2yPWj2hkWVcZA5nzpq4vWuo2LqGB8RWnDpiz6VXOmsPzpxnDXaN/9m45wnvplR0ln0OcLlMZPUUK60xgRq3exgdelNQhHlJYZAXfb9a0vVQsrJqQbgHH4TtXmoy+SiembpHFcTIgdhIVL1EnuWZcDIBHKqfE1a5umRdu9iqnCOAwRuJbqMvkbDOBXrPEw8oo8h5meps5CO3kn2RcnwrpbPgEEdsjXaapPuj/NdFJbWkUxkggSNmXcqMbVjSCBy28q1MeBLsyp5m+iL7JABhINOPAVr7IemcelWDEGPQV7sFovBAubFBZ3McpjHvAbeZ8KZbhk0q62Ix00KT+X82pyK5iyO1tGDoxIAfGf5iiS3k6gG2ikKKSSMj9qyOef0jUSxe2SFtLlSUikJ7wAkYkAZzt/PCqC2F8I1ZJ21nY7jH1GaNNxFlTMEQGolt1Iycj9MUwL6eVGJh3JyATsOWenlUSzZ10cseH2TpbHiXaYW4ypOM7bUtcxXNs2Z5GcHwqwJ7wMMwjssYKls/LwrDSxTsyXEfZuBkKWOSOmM1X8jN1Lot+5xf0kS3lQynP/AJ8iPGrkNmqqWgUquM6s0srWyYTcb7ZGd/CrnDrc3GllAWLTlvIViedOnyR6HwfjjuXoT4dFI9zqZiwVRkMcbZ5VrxltEcaRhM5OrY88Vfjs4gHfXoQRjLY97c1y/GJ0muEj1gLz1HYdf8ZrOw/xcqYeWVTto55bXtbzKgBlbP710crQrCGL5AHe+FRngdpFEY2c5AQZJHwp9tcFusUcavkb6j49Nwa9X4+filx2ea8rAm7kDa6tWTtDN3OhxQfbbYjVGzuucHSh5/Ki+2MYgJbOM4OrukDP0oYu4iWxYRp0UmQD05jf1pz8vLWoiP4+O9sL7WgQMkEjeAOBmtTxOMbG3lB+H602t7ZrEsZhMuN98Fc/zakzeWwOPZc+sdBXmZvaLvxcfphe2Opg+lfEjH6VqJFBOk7HqpyDSKLKBq0tn7xyCa8znm3cx4ahmm5a0ASK0NwpBBIwTnBGcUwku2I1Bx5ftUAXCDmSf/vP0NMx3iBCTGc+PdpecQ0WW0lVtmZM89LfpihcVtfaLMmNgsqAtG2k8/DlyqSl05bKyEeGoDatpLuVhoLMfPNLvEruw0ZkZry/DENE+rI91sY/Ojw8Z4vCuiN7lV8CQfzFULaB5XID5+P7VXsbJHkCSRQucjdmK/XGKV8jJjXcUx7Aptak0cuONcV59rcnK4Pe29PSl34lxAtrBnDeOvfl419SPA7BrNj2adpyzgsB9K5y64WsZOgA8we7kfnS2LycLdKCQWWPI1fJnFSX/FLg9ie2kLNjLksfSu5itIYLS3QSAskajVgrkjrvUqSz72BCdvCPGPma0lNxCNIRtOOR/wB0/wDzEuOhGXxe9lKYLvpIPyNIzRLzCp8qXLyhfd0k+IIpZ+3O+Rjy2/zTOKPH2LZHfoaXQBuFHpgUJpTk4lwPWlikpG5+Ga0Jcbaf586YuwNDAn7NTi4lCHmGx+dY7UyHPtKt5kg1JlmVjlxgcthg1p7Si53yfMUdxRWyozDJJCP6oTmto5RgFreHyABFTI7+bVhGXPQaaN7TdAHWWAx/RtQnB30WUio1yqAEQ9mR90ZoPtg/qbVkbDB2+lL299cEe87Y20sSc1snEX7UIbWRjnkFyPqKFPF/j/0LGXuzoOHXdubZluVgXw7RyD/PhVK0jtnkUqqucA/ZzcvgcVG4dKjAonCHlJHvhz3fVaq2cFrjXMGhk8MkfM5rL8vHFI0fEnNvR1cU8cVowjaRQeS4zj0rn7+WSSRh2504/qXl8KzJLbRQjMgdW5ZcEfrUyeeBD7qEHoqjesrHHZpcaTYG8k0qUeVWH4gc1PyRzfK/eSQ0720TsThoxnmIxn50CfsySNAkX72jB+YrWwRpGVnl8hG47J9w0ufEvmldSqQCNXxOaYnSJBlIyPLFIyXEabsu/pWjiSr7EMj2NiWDSRoA9cmsYzuCMeVJG7jfYdegAoyNY6RrnYN1Heo/CgTYvc3HaM2lAu55Dp8aReSRfuk9NhVCW0bS7aTsxxg74pV4mAGB03yTkUf4sj5AROmrMkCHyXIo0c9oTlo2QjluSKGIse9gD+6ip7CMCWRs+W9VcUkSrYeO/gjfUVGPEDnR/wDto98agDywM1iJOGHI1JJgdTg1jsrOMHELkeAOaVk4SdUMKM4q7KPCePdjJpZEkRjjTIdOfjVa1vbWViSilidkChx9TXPWl1ZqhVeGTM2PeV8+u2KbsBalQ2uaIMeYU7fXFJ+ViTj9DPi5HGWzpZreRoNY4bcuU6oqKP8AJqO9+QxRuHaQDzYAH0OMVY4dZl17SLis+jwkjwPjgk0Pi1vGy65ZkmJ5FQSf/wBb1nY6Tpq/9j85Te7ogXdwWyYYHQ+CipTXM6sSJGLfiSnLsoj4jhkB8Qc/6pN4ZJR3WA9WFa+Cox60ZWa5PsHLcTYzLKoXyXBoftVuo3mY/hArBtdLntCxI6AfvSzxKx7pYb4wxBx8qaqEhe5Ls2lubfVlI3Y/jatRNGRnsh8v3rdLc81ZmUcwqZArcQWpGWuHB6jFdUUQ3Jhk4hNbqdLlww7wOSM0SO/guEz7M2vG4UClWitgmAW1dSOX5VtCYVjZO0Az1Zf0ph4oSdspHJKKpHpJ7RyFZZF35n9KL7NbuuUUsuOed6WkSMnUZ1HhihGWO3GC8jE/dOB+9Q8X9rLRyfaHI4YFGVcAj7w3ojTRRpnY48Qami/mTJIjdDjuOmc01HxWMrh7UL/YOXzoUsUvasIpxrWhu04nKshW2s45GxvtkiqUPEzrCGAx6veCw5x6YqLbcfNm+qGPbcAgIPzBoh4/PMdXs4U/gOR9dvypfLg5KlEJDLxd2desXEIkaW3hjeMjOmdMH4HpXM8Uu+KCY6wFP3U3A8udKyXvE5UJF3PGh5gKAK2hnulGqS+L56uAT86Bj8dwdumFn5HPSbEJ7q4JBdxq8lwfnWsXEriAndj6k4FOzXcDZEsrHPUClTLYSD7JjrzydabTVU4i9Nu7B3PHLmQHtEBHjjFKrfxr3jEpz13zTs0EbkauwH1NKyWyHOmWLHgABV4cOlorNS7Z43yudgq1jUp32+VAntDCcADff3hXljbSPsWP89aNGvQFlIvICe6Men+6LE2eUOrxHWjpLZKrIpLLzIZSMGvJLw8sDI4XwIxUudLolY7fZuexkTDQaW8dOTSvskTMTjI/uI+dWVhiMQaKZWU8jnJFJTwzq/IvvzJAoUMvJ10FljUV9ip4SJBkNjPIZLfLahHhIDAM5J8CKxdNPG2dTp4EHb55pL2+6WQHtWcqdtW/1orjk+yicPoof9eqyfakkdMf6oqW9my9ybs26hjv8tqHa8ceNg8kQLjkDkg0G4vluFLG0iVi2dmP0HSqOMmtk8op6Klvb2LrifikMAA6uSf58ay3DIAhltb5J4z1VkJHw1ZHxrnzaSzAukSoM01bf8eu3wWhnywyCsbHI+AoMocduZdT5a4mOIRBCSqSHzIFTHTWMnZs8zVCbhd5byaJCwA++xT8609kSJm7SUEjcBQTmjwfx1sE+xZICo1EH4NtXhKq5BjBz/Uc0WaWFe4vasfEkflQi6Z2X4Haibfor0ajBbYgjw5UUBMe8fkaz9gR7i7DxxijC5iUAAAAeZ/Wo/UqzGJyNIA38AM1oICSRqIJ6lM03ApCMr4MfIKOh8a2iKiRT7oYb4Gfzpmk+ylgLYzW8oMc2DyIPKqPt1439NuwBxkEHPpvmlrh4Wk7NUIAPOjWkKXGtIlVGUYzg7/Whyxxb6LLJJLs8/27HtEC+JzS0kTg6Yo1yOenvCitIsfcMajSeYyeXkaOsglRzGCqj3umT6CqyXHolSvskSwESDJwf7c/lTS20ugB3UL4OcU9HM8UhGNQ595v2o8txLuewgJIyCfDl4UBym9JBUoitlJb2Uiy6IpXU7aZTkUS5/5BxBnHZXNzAn3TpA+dZVRK7PNbQlVXVgMevwoZ7FWdFhXGds5JHxzVPx05XJF3mcY0gFxfXdyMTSGTJxqkYcqD7ImrTok189QIGfpWZpY4ZSOyDfQV57lZcgIqeSrz+tMxx8ehZyvYC5t4o2OrUWHTVyoTFCdKowI2G4rW4Go5U4NDVWSLWW73pVuJKthNTq2nQoPgBvRVdgMaB8UocVwki6mQZH4f85plI42XPZoPhXcEdbP/2Q=="/>
          <p:cNvSpPr>
            <a:spLocks noChangeAspect="1" noChangeArrowheads="1"/>
          </p:cNvSpPr>
          <p:nvPr/>
        </p:nvSpPr>
        <p:spPr bwMode="auto">
          <a:xfrm>
            <a:off x="74613" y="-708025"/>
            <a:ext cx="1152525" cy="1476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8" name="AutoShape 8" descr="data:image/jpg;base64,/9j/4AAQSkZJRgABAQAAAQABAAD/2wBDAAkGBwgHBgkIBwgKCgkLDRYPDQwMDRsUFRAWIB0iIiAdHx8kKDQsJCYxJx8fLT0tMTU3Ojo6Iys/RD84QzQ5Ojf/2wBDAQoKCg0MDRoPDxo3JR8lNzc3Nzc3Nzc3Nzc3Nzc3Nzc3Nzc3Nzc3Nzc3Nzc3Nzc3Nzc3Nzc3Nzc3Nzc3Nzc3Nzf/wAARCACeAHsDASIAAhEBAxEB/8QAGwAAAwADAQEAAAAAAAAAAAAAAwQFAQIGAAf/xAA4EAACAQMCAwUFBwQDAQEAAAABAgMABBESIQUxQRMiUWFxFDKBkaEjUmKx0eHwQnLB8QYVM4Ki/8QAGgEAAgMBAQAAAAAAAAAAAAAAAwQBAgUABv/EACoRAAICAgICAgEBCQAAAAAAAAABAhEDIRIxBEEiURRxBRMjM0JSYpGh/9oADAMBAAIRAxEAPwDkHGRQeXSm5omjPeUr6ihYA5in+hbsXZSxrKjTTCqGrIhLHauOsFF723OnopVQ4BwetLvbHpnl0oPZt4mqyjZyZXjuUbGV2BwTQ2kV33UjPI1utqWsbT2WHWZFJkkAJOrURp8sDHrmmIuFXSAySJgb7E70GWOKLqTYpMjdj9muCBzNSJYW1lnHWula20QM8w04HInc1FkMUkjEkgdAKXm0tJhsab3Qu8KyRaoh3hzFCto2ViXGCOVMAqIyF236jnQGkfUdgB40PmgyxPs9K8uMAKB1PlSUzr0zRJZNiXYmp0kx1YU7URb2CegjSkbcqx2hpZmzWwYgdKmip9Da4E6rDMAQORI3pGa2iDFQD+VMuoKAsCpHlQM9dDFvzrTdCSNIrUZ97HgDW6WpbltnpzrYTAA5i73QkVs11KxDAgEbbDeq2WYH2WZWzoJHkedeK5fGgA8t/GmUvpQCNbMTQ2mbKsV3ByTUN6OSKttJHYWgcgBvDO1T73ijz/8AnmPY5IJod7cmVAMZBHStIrQyQrozjqPOsjyc3F2zV8bx+cddgJpJpkHeZjXorYmMmRcGqcXDmjQlwckZHzFZkhCqdIOMHduprJn5XJ6ZuYfC4xtojtCMHHPGwxSDk5OoZPSn7hiHYHAx0qXNO4P2if8A0BTWHkxTNKC0AvI9aKQwB8OVTpV7M7lT6HNNXNwGTC4PrSTuDzrQxppGVkab0DzkV7PnWQpb3RRRZyEZw3yotMDaPoeoS/06D65rWWRY+ZWto2jZCVz60PsUkO5GT41oXfTE/wBTIlgcb51eGKIIoAoLzDB5YXNCPDgwyrEfGix8PlxnbGNwd6i2dowOyjOWdNPTxNbgJKdKqGHkKILVeUkI+Api39mtm7Y5yBsvnQ8vVlod0RrqBom2yPWj2hkWVcZA5nzpq4vWuo2LqGB8RWnDpiz6VXOmsPzpxnDXaN/9m45wnvplR0ln0OcLlMZPUUK60xgRq3exgdelNQhHlJYZAXfb9a0vVQsrJqQbgHH4TtXmoy+SiembpHFcTIgdhIVL1EnuWZcDIBHKqfE1a5umRdu9iqnCOAwRuJbqMvkbDOBXrPEw8oo8h5meps5CO3kn2RcnwrpbPgEEdsjXaapPuj/NdFJbWkUxkggSNmXcqMbVjSCBy28q1MeBLsyp5m+iL7JABhINOPAVr7IemcelWDEGPQV7sFovBAubFBZ3McpjHvAbeZ8KZbhk0q62Ix00KT+X82pyK5iyO1tGDoxIAfGf5iiS3k6gG2ikKKSSMj9qyOef0jUSxe2SFtLlSUikJ7wAkYkAZzt/PCqC2F8I1ZJ21nY7jH1GaNNxFlTMEQGolt1Iycj9MUwL6eVGJh3JyATsOWenlUSzZ10cseH2TpbHiXaYW4ypOM7bUtcxXNs2Z5GcHwqwJ7wMMwjssYKls/LwrDSxTsyXEfZuBkKWOSOmM1X8jN1Lot+5xf0kS3lQynP/AJ8iPGrkNmqqWgUquM6s0srWyYTcb7ZGd/CrnDrc3GllAWLTlvIViedOnyR6HwfjjuXoT4dFI9zqZiwVRkMcbZ5VrxltEcaRhM5OrY88Vfjs4gHfXoQRjLY97c1y/GJ0muEj1gLz1HYdf8ZrOw/xcqYeWVTto55bXtbzKgBlbP710crQrCGL5AHe+FRngdpFEY2c5AQZJHwp9tcFusUcavkb6j49Nwa9X4+filx2ea8rAm7kDa6tWTtDN3OhxQfbbYjVGzuucHSh5/Ki+2MYgJbOM4OrukDP0oYu4iWxYRp0UmQD05jf1pz8vLWoiP4+O9sL7WgQMkEjeAOBmtTxOMbG3lB+H602t7ZrEsZhMuN98Fc/zakzeWwOPZc+sdBXmZvaLvxcfphe2Opg+lfEjH6VqJFBOk7HqpyDSKLKBq0tn7xyCa8znm3cx4ahmm5a0ASK0NwpBBIwTnBGcUwku2I1Bx5ftUAXCDmSf/vP0NMx3iBCTGc+PdpecQ0WW0lVtmZM89LfpihcVtfaLMmNgsqAtG2k8/DlyqSl05bKyEeGoDatpLuVhoLMfPNLvEruw0ZkZry/DENE+rI91sY/Ojw8Z4vCuiN7lV8CQfzFULaB5XID5+P7VXsbJHkCSRQucjdmK/XGKV8jJjXcUx7Aptak0cuONcV59rcnK4Pe29PSl34lxAtrBnDeOvfl419SPA7BrNj2adpyzgsB9K5y64WsZOgA8we7kfnS2LycLdKCQWWPI1fJnFSX/FLg9ie2kLNjLksfSu5itIYLS3QSAskajVgrkjrvUqSz72BCdvCPGPma0lNxCNIRtOOR/wB0/wDzEuOhGXxe9lKYLvpIPyNIzRLzCp8qXLyhfd0k+IIpZ+3O+Rjy2/zTOKPH2LZHfoaXQBuFHpgUJpTk4lwPWlikpG5+Ga0Jcbaf586YuwNDAn7NTi4lCHmGx+dY7UyHPtKt5kg1JlmVjlxgcthg1p7Si53yfMUdxRWyozDJJCP6oTmto5RgFreHyABFTI7+bVhGXPQaaN7TdAHWWAx/RtQnB30WUio1yqAEQ9mR90ZoPtg/qbVkbDB2+lL299cEe87Y20sSc1snEX7UIbWRjnkFyPqKFPF/j/0LGXuzoOHXdubZluVgXw7RyD/PhVK0jtnkUqqucA/ZzcvgcVG4dKjAonCHlJHvhz3fVaq2cFrjXMGhk8MkfM5rL8vHFI0fEnNvR1cU8cVowjaRQeS4zj0rn7+WSSRh2504/qXl8KzJLbRQjMgdW5ZcEfrUyeeBD7qEHoqjesrHHZpcaTYG8k0qUeVWH4gc1PyRzfK/eSQ0720TsThoxnmIxn50CfsySNAkX72jB+YrWwRpGVnl8hG47J9w0ufEvmldSqQCNXxOaYnSJBlIyPLFIyXEabsu/pWjiSr7EMj2NiWDSRoA9cmsYzuCMeVJG7jfYdegAoyNY6RrnYN1Heo/CgTYvc3HaM2lAu55Dp8aReSRfuk9NhVCW0bS7aTsxxg74pV4mAGB03yTkUf4sj5AROmrMkCHyXIo0c9oTlo2QjluSKGIse9gD+6ip7CMCWRs+W9VcUkSrYeO/gjfUVGPEDnR/wDto98agDywM1iJOGHI1JJgdTg1jsrOMHELkeAOaVk4SdUMKM4q7KPCePdjJpZEkRjjTIdOfjVa1vbWViSilidkChx9TXPWl1ZqhVeGTM2PeV8+u2KbsBalQ2uaIMeYU7fXFJ+ViTj9DPi5HGWzpZreRoNY4bcuU6oqKP8AJqO9+QxRuHaQDzYAH0OMVY4dZl17SLis+jwkjwPjgk0Pi1vGy65ZkmJ5FQSf/wBb1nY6Tpq/9j85Te7ogXdwWyYYHQ+CipTXM6sSJGLfiSnLsoj4jhkB8Qc/6pN4ZJR3WA9WFa+Cox60ZWa5PsHLcTYzLKoXyXBoftVuo3mY/hArBtdLntCxI6AfvSzxKx7pYb4wxBx8qaqEhe5Ls2lubfVlI3Y/jatRNGRnsh8v3rdLc81ZmUcwqZArcQWpGWuHB6jFdUUQ3Jhk4hNbqdLlww7wOSM0SO/guEz7M2vG4UClWitgmAW1dSOX5VtCYVjZO0Az1Zf0ph4oSdspHJKKpHpJ7RyFZZF35n9KL7NbuuUUsuOed6WkSMnUZ1HhihGWO3GC8jE/dOB+9Q8X9rLRyfaHI4YFGVcAj7w3ojTRRpnY48Qami/mTJIjdDjuOmc01HxWMrh7UL/YOXzoUsUvasIpxrWhu04nKshW2s45GxvtkiqUPEzrCGAx6veCw5x6YqLbcfNm+qGPbcAgIPzBoh4/PMdXs4U/gOR9dvypfLg5KlEJDLxd2desXEIkaW3hjeMjOmdMH4HpXM8Uu+KCY6wFP3U3A8udKyXvE5UJF3PGh5gKAK2hnulGqS+L56uAT86Bj8dwdumFn5HPSbEJ7q4JBdxq8lwfnWsXEriAndj6k4FOzXcDZEsrHPUClTLYSD7JjrzydabTVU4i9Nu7B3PHLmQHtEBHjjFKrfxr3jEpz13zTs0EbkauwH1NKyWyHOmWLHgABV4cOlorNS7Z43yudgq1jUp32+VAntDCcADff3hXljbSPsWP89aNGvQFlIvICe6Men+6LE2eUOrxHWjpLZKrIpLLzIZSMGvJLw8sDI4XwIxUudLolY7fZuexkTDQaW8dOTSvskTMTjI/uI+dWVhiMQaKZWU8jnJFJTwzq/IvvzJAoUMvJ10FljUV9ip4SJBkNjPIZLfLahHhIDAM5J8CKxdNPG2dTp4EHb55pL2+6WQHtWcqdtW/1orjk+yicPoof9eqyfakkdMf6oqW9my9ybs26hjv8tqHa8ceNg8kQLjkDkg0G4vluFLG0iVi2dmP0HSqOMmtk8op6Klvb2LrifikMAA6uSf58ay3DIAhltb5J4z1VkJHw1ZHxrnzaSzAukSoM01bf8eu3wWhnywyCsbHI+AoMocduZdT5a4mOIRBCSqSHzIFTHTWMnZs8zVCbhd5byaJCwA++xT8609kSJm7SUEjcBQTmjwfx1sE+xZICo1EH4NtXhKq5BjBz/Uc0WaWFe4vasfEkflQi6Z2X4Haibfor0ajBbYgjw5UUBMe8fkaz9gR7i7DxxijC5iUAAAAeZ/Wo/UqzGJyNIA38AM1oICSRqIJ6lM03ApCMr4MfIKOh8a2iKiRT7oYb4Gfzpmk+ylgLYzW8oMc2DyIPKqPt1439NuwBxkEHPpvmlrh4Wk7NUIAPOjWkKXGtIlVGUYzg7/Whyxxb6LLJJLs8/27HtEC+JzS0kTg6Yo1yOenvCitIsfcMajSeYyeXkaOsglRzGCqj3umT6CqyXHolSvskSwESDJwf7c/lTS20ugB3UL4OcU9HM8UhGNQ595v2o8txLuewgJIyCfDl4UBym9JBUoitlJb2Uiy6IpXU7aZTkUS5/5BxBnHZXNzAn3TpA+dZVRK7PNbQlVXVgMevwoZ7FWdFhXGds5JHxzVPx05XJF3mcY0gFxfXdyMTSGTJxqkYcqD7ImrTok189QIGfpWZpY4ZSOyDfQV57lZcgIqeSrz+tMxx8ehZyvYC5t4o2OrUWHTVyoTFCdKowI2G4rW4Go5U4NDVWSLWW73pVuJKthNTq2nQoPgBvRVdgMaB8UocVwki6mQZH4f85plI42XPZoPhXcEdbP/2Q=="/>
          <p:cNvSpPr>
            <a:spLocks noChangeAspect="1" noChangeArrowheads="1"/>
          </p:cNvSpPr>
          <p:nvPr/>
        </p:nvSpPr>
        <p:spPr bwMode="auto">
          <a:xfrm>
            <a:off x="74613" y="-708025"/>
            <a:ext cx="1152525" cy="1476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0" name="AutoShape 10" descr="data:image/jpg;base64,/9j/4AAQSkZJRgABAQAAAQABAAD/2wBDAAkGBwgHBgkIBwgKCgkLDRYPDQwMDRsUFRAWIB0iIiAdHx8kKDQsJCYxJx8fLT0tMTU3Ojo6Iys/RD84QzQ5Ojf/2wBDAQoKCg0MDRoPDxo3JR8lNzc3Nzc3Nzc3Nzc3Nzc3Nzc3Nzc3Nzc3Nzc3Nzc3Nzc3Nzc3Nzc3Nzc3Nzc3Nzc3Nzf/wAARCACeAHsDASIAAhEBAxEB/8QAGwAAAwADAQEAAAAAAAAAAAAAAwQFAQIGAAf/xAA4EAACAQMCAwUFBwQDAQEAAAABAgMABBESIQUxQRMiUWFxFDKBkaEjUmKx0eHwQnLB8QYVM4Ki/8QAGgEAAgMBAQAAAAAAAAAAAAAAAwQBAgUABv/EACoRAAICAgICAgEBCQAAAAAAAAABAhEDIRIxBEEiURRxBRMjM0JSYpGh/9oADAMBAAIRAxEAPwDkHGRQeXSm5omjPeUr6ihYA5in+hbsXZSxrKjTTCqGrIhLHauOsFF723OnopVQ4BwetLvbHpnl0oPZt4mqyjZyZXjuUbGV2BwTQ2kV33UjPI1utqWsbT2WHWZFJkkAJOrURp8sDHrmmIuFXSAySJgb7E70GWOKLqTYpMjdj9muCBzNSJYW1lnHWula20QM8w04HInc1FkMUkjEkgdAKXm0tJhsab3Qu8KyRaoh3hzFCto2ViXGCOVMAqIyF236jnQGkfUdgB40PmgyxPs9K8uMAKB1PlSUzr0zRJZNiXYmp0kx1YU7URb2CegjSkbcqx2hpZmzWwYgdKmip9Da4E6rDMAQORI3pGa2iDFQD+VMuoKAsCpHlQM9dDFvzrTdCSNIrUZ97HgDW6WpbltnpzrYTAA5i73QkVs11KxDAgEbbDeq2WYH2WZWzoJHkedeK5fGgA8t/GmUvpQCNbMTQ2mbKsV3ByTUN6OSKttJHYWgcgBvDO1T73ijz/8AnmPY5IJod7cmVAMZBHStIrQyQrozjqPOsjyc3F2zV8bx+cddgJpJpkHeZjXorYmMmRcGqcXDmjQlwckZHzFZkhCqdIOMHduprJn5XJ6ZuYfC4xtojtCMHHPGwxSDk5OoZPSn7hiHYHAx0qXNO4P2if8A0BTWHkxTNKC0AvI9aKQwB8OVTpV7M7lT6HNNXNwGTC4PrSTuDzrQxppGVkab0DzkV7PnWQpb3RRRZyEZw3yotMDaPoeoS/06D65rWWRY+ZWto2jZCVz60PsUkO5GT41oXfTE/wBTIlgcb51eGKIIoAoLzDB5YXNCPDgwyrEfGix8PlxnbGNwd6i2dowOyjOWdNPTxNbgJKdKqGHkKILVeUkI+Api39mtm7Y5yBsvnQ8vVlod0RrqBom2yPWj2hkWVcZA5nzpq4vWuo2LqGB8RWnDpiz6VXOmsPzpxnDXaN/9m45wnvplR0ln0OcLlMZPUUK60xgRq3exgdelNQhHlJYZAXfb9a0vVQsrJqQbgHH4TtXmoy+SiembpHFcTIgdhIVL1EnuWZcDIBHKqfE1a5umRdu9iqnCOAwRuJbqMvkbDOBXrPEw8oo8h5meps5CO3kn2RcnwrpbPgEEdsjXaapPuj/NdFJbWkUxkggSNmXcqMbVjSCBy28q1MeBLsyp5m+iL7JABhINOPAVr7IemcelWDEGPQV7sFovBAubFBZ3McpjHvAbeZ8KZbhk0q62Ix00KT+X82pyK5iyO1tGDoxIAfGf5iiS3k6gG2ikKKSSMj9qyOef0jUSxe2SFtLlSUikJ7wAkYkAZzt/PCqC2F8I1ZJ21nY7jH1GaNNxFlTMEQGolt1Iycj9MUwL6eVGJh3JyATsOWenlUSzZ10cseH2TpbHiXaYW4ypOM7bUtcxXNs2Z5GcHwqwJ7wMMwjssYKls/LwrDSxTsyXEfZuBkKWOSOmM1X8jN1Lot+5xf0kS3lQynP/AJ8iPGrkNmqqWgUquM6s0srWyYTcb7ZGd/CrnDrc3GllAWLTlvIViedOnyR6HwfjjuXoT4dFI9zqZiwVRkMcbZ5VrxltEcaRhM5OrY88Vfjs4gHfXoQRjLY97c1y/GJ0muEj1gLz1HYdf8ZrOw/xcqYeWVTto55bXtbzKgBlbP710crQrCGL5AHe+FRngdpFEY2c5AQZJHwp9tcFusUcavkb6j49Nwa9X4+filx2ea8rAm7kDa6tWTtDN3OhxQfbbYjVGzuucHSh5/Ki+2MYgJbOM4OrukDP0oYu4iWxYRp0UmQD05jf1pz8vLWoiP4+O9sL7WgQMkEjeAOBmtTxOMbG3lB+H602t7ZrEsZhMuN98Fc/zakzeWwOPZc+sdBXmZvaLvxcfphe2Opg+lfEjH6VqJFBOk7HqpyDSKLKBq0tn7xyCa8znm3cx4ahmm5a0ASK0NwpBBIwTnBGcUwku2I1Bx5ftUAXCDmSf/vP0NMx3iBCTGc+PdpecQ0WW0lVtmZM89LfpihcVtfaLMmNgsqAtG2k8/DlyqSl05bKyEeGoDatpLuVhoLMfPNLvEruw0ZkZry/DENE+rI91sY/Ojw8Z4vCuiN7lV8CQfzFULaB5XID5+P7VXsbJHkCSRQucjdmK/XGKV8jJjXcUx7Aptak0cuONcV59rcnK4Pe29PSl34lxAtrBnDeOvfl419SPA7BrNj2adpyzgsB9K5y64WsZOgA8we7kfnS2LycLdKCQWWPI1fJnFSX/FLg9ie2kLNjLksfSu5itIYLS3QSAskajVgrkjrvUqSz72BCdvCPGPma0lNxCNIRtOOR/wB0/wDzEuOhGXxe9lKYLvpIPyNIzRLzCp8qXLyhfd0k+IIpZ+3O+Rjy2/zTOKPH2LZHfoaXQBuFHpgUJpTk4lwPWlikpG5+Ga0Jcbaf586YuwNDAn7NTi4lCHmGx+dY7UyHPtKt5kg1JlmVjlxgcthg1p7Si53yfMUdxRWyozDJJCP6oTmto5RgFreHyABFTI7+bVhGXPQaaN7TdAHWWAx/RtQnB30WUio1yqAEQ9mR90ZoPtg/qbVkbDB2+lL299cEe87Y20sSc1snEX7UIbWRjnkFyPqKFPF/j/0LGXuzoOHXdubZluVgXw7RyD/PhVK0jtnkUqqucA/ZzcvgcVG4dKjAonCHlJHvhz3fVaq2cFrjXMGhk8MkfM5rL8vHFI0fEnNvR1cU8cVowjaRQeS4zj0rn7+WSSRh2504/qXl8KzJLbRQjMgdW5ZcEfrUyeeBD7qEHoqjesrHHZpcaTYG8k0qUeVWH4gc1PyRzfK/eSQ0720TsThoxnmIxn50CfsySNAkX72jB+YrWwRpGVnl8hG47J9w0ufEvmldSqQCNXxOaYnSJBlIyPLFIyXEabsu/pWjiSr7EMj2NiWDSRoA9cmsYzuCMeVJG7jfYdegAoyNY6RrnYN1Heo/CgTYvc3HaM2lAu55Dp8aReSRfuk9NhVCW0bS7aTsxxg74pV4mAGB03yTkUf4sj5AROmrMkCHyXIo0c9oTlo2QjluSKGIse9gD+6ip7CMCWRs+W9VcUkSrYeO/gjfUVGPEDnR/wDto98agDywM1iJOGHI1JJgdTg1jsrOMHELkeAOaVk4SdUMKM4q7KPCePdjJpZEkRjjTIdOfjVa1vbWViSilidkChx9TXPWl1ZqhVeGTM2PeV8+u2KbsBalQ2uaIMeYU7fXFJ+ViTj9DPi5HGWzpZreRoNY4bcuU6oqKP8AJqO9+QxRuHaQDzYAH0OMVY4dZl17SLis+jwkjwPjgk0Pi1vGy65ZkmJ5FQSf/wBb1nY6Tpq/9j85Te7ogXdwWyYYHQ+CipTXM6sSJGLfiSnLsoj4jhkB8Qc/6pN4ZJR3WA9WFa+Cox60ZWa5PsHLcTYzLKoXyXBoftVuo3mY/hArBtdLntCxI6AfvSzxKx7pYb4wxBx8qaqEhe5Ls2lubfVlI3Y/jatRNGRnsh8v3rdLc81ZmUcwqZArcQWpGWuHB6jFdUUQ3Jhk4hNbqdLlww7wOSM0SO/guEz7M2vG4UClWitgmAW1dSOX5VtCYVjZO0Az1Zf0ph4oSdspHJKKpHpJ7RyFZZF35n9KL7NbuuUUsuOed6WkSMnUZ1HhihGWO3GC8jE/dOB+9Q8X9rLRyfaHI4YFGVcAj7w3ojTRRpnY48Qami/mTJIjdDjuOmc01HxWMrh7UL/YOXzoUsUvasIpxrWhu04nKshW2s45GxvtkiqUPEzrCGAx6veCw5x6YqLbcfNm+qGPbcAgIPzBoh4/PMdXs4U/gOR9dvypfLg5KlEJDLxd2desXEIkaW3hjeMjOmdMH4HpXM8Uu+KCY6wFP3U3A8udKyXvE5UJF3PGh5gKAK2hnulGqS+L56uAT86Bj8dwdumFn5HPSbEJ7q4JBdxq8lwfnWsXEriAndj6k4FOzXcDZEsrHPUClTLYSD7JjrzydabTVU4i9Nu7B3PHLmQHtEBHjjFKrfxr3jEpz13zTs0EbkauwH1NKyWyHOmWLHgABV4cOlorNS7Z43yudgq1jUp32+VAntDCcADff3hXljbSPsWP89aNGvQFlIvICe6Men+6LE2eUOrxHWjpLZKrIpLLzIZSMGvJLw8sDI4XwIxUudLolY7fZuexkTDQaW8dOTSvskTMTjI/uI+dWVhiMQaKZWU8jnJFJTwzq/IvvzJAoUMvJ10FljUV9ip4SJBkNjPIZLfLahHhIDAM5J8CKxdNPG2dTp4EHb55pL2+6WQHtWcqdtW/1orjk+yicPoof9eqyfakkdMf6oqW9my9ybs26hjv8tqHa8ceNg8kQLjkDkg0G4vluFLG0iVi2dmP0HSqOMmtk8op6Klvb2LrifikMAA6uSf58ay3DIAhltb5J4z1VkJHw1ZHxrnzaSzAukSoM01bf8eu3wWhnywyCsbHI+AoMocduZdT5a4mOIRBCSqSHzIFTHTWMnZs8zVCbhd5byaJCwA++xT8609kSJm7SUEjcBQTmjwfx1sE+xZICo1EH4NtXhKq5BjBz/Uc0WaWFe4vasfEkflQi6Z2X4Haibfor0ajBbYgjw5UUBMe8fkaz9gR7i7DxxijC5iUAAAAeZ/Wo/UqzGJyNIA38AM1oICSRqIJ6lM03ApCMr4MfIKOh8a2iKiRT7oYb4Gfzpmk+ylgLYzW8oMc2DyIPKqPt1439NuwBxkEHPpvmlrh4Wk7NUIAPOjWkKXGtIlVGUYzg7/Whyxxb6LLJJLs8/27HtEC+JzS0kTg6Yo1yOenvCitIsfcMajSeYyeXkaOsglRzGCqj3umT6CqyXHolSvskSwESDJwf7c/lTS20ugB3UL4OcU9HM8UhGNQ595v2o8txLuewgJIyCfDl4UBym9JBUoitlJb2Uiy6IpXU7aZTkUS5/5BxBnHZXNzAn3TpA+dZVRK7PNbQlVXVgMevwoZ7FWdFhXGds5JHxzVPx05XJF3mcY0gFxfXdyMTSGTJxqkYcqD7ImrTok189QIGfpWZpY4ZSOyDfQV57lZcgIqeSrz+tMxx8ehZyvYC5t4o2OrUWHTVyoTFCdKowI2G4rW4Go5U4NDVWSLWW73pVuJKthNTq2nQoPgBvRVdgMaB8UocVwki6mQZH4f85plI42XPZoPhXcEdbP/2Q=="/>
          <p:cNvSpPr>
            <a:spLocks noChangeAspect="1" noChangeArrowheads="1"/>
          </p:cNvSpPr>
          <p:nvPr/>
        </p:nvSpPr>
        <p:spPr bwMode="auto">
          <a:xfrm>
            <a:off x="74613" y="-708025"/>
            <a:ext cx="1152525" cy="1476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72" name="Picture 12" descr="http://www.history.navy.mil/photos/images/h50000/h504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1" y="0"/>
            <a:ext cx="3200400" cy="2743200"/>
          </a:xfrm>
          <a:prstGeom prst="rect">
            <a:avLst/>
          </a:prstGeom>
          <a:noFill/>
        </p:spPr>
      </p:pic>
      <p:pic>
        <p:nvPicPr>
          <p:cNvPr id="40974" name="Picture 14" descr="http://www.dse.nl/~jetse/decatur/images/USS%20Philadelphia%20burning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99321" y="4495800"/>
            <a:ext cx="3144679" cy="2362200"/>
          </a:xfrm>
          <a:prstGeom prst="rect">
            <a:avLst/>
          </a:prstGeom>
          <a:noFill/>
        </p:spPr>
      </p:pic>
      <p:pic>
        <p:nvPicPr>
          <p:cNvPr id="40976" name="Picture 16" descr="http://www.navalhistory.org/wp-content/uploads/2011/02/Philadeplhia-Burning0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200" y="0"/>
            <a:ext cx="3606332" cy="2667000"/>
          </a:xfrm>
          <a:prstGeom prst="rect">
            <a:avLst/>
          </a:prstGeom>
          <a:noFill/>
        </p:spPr>
      </p:pic>
      <p:pic>
        <p:nvPicPr>
          <p:cNvPr id="40978" name="Picture 18" descr="http://www.semp.us/_images/biots/Biot221Photo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81750" y="2514600"/>
            <a:ext cx="2762250" cy="20574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257800" y="1905000"/>
            <a:ext cx="3429000" cy="3124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10800000">
            <a:off x="457200" y="1905000"/>
            <a:ext cx="3429000" cy="3124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00200" y="3124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Against the first Barbary War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31242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the Barbary War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http://www.history.navy.mil/photos/images/h56000/h567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3074"/>
            <a:ext cx="5438775" cy="511492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3010" name="Picture 2" descr="http://www.knowledgerush.com/wiki_image/a/a2/Burning_of_the_uss_philadelph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71725" cy="3438526"/>
          </a:xfrm>
          <a:prstGeom prst="rect">
            <a:avLst/>
          </a:prstGeom>
          <a:noFill/>
        </p:spPr>
      </p:pic>
      <p:pic>
        <p:nvPicPr>
          <p:cNvPr id="6" name="Picture 4" descr="http://www.tdbimg.com/files/2008/11/22/img-cs---pirate-ship-397_1501386856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78571" y="0"/>
            <a:ext cx="4365429" cy="2847975"/>
          </a:xfrm>
          <a:prstGeom prst="rect">
            <a:avLst/>
          </a:prstGeom>
          <a:noFill/>
        </p:spPr>
      </p:pic>
      <p:pic>
        <p:nvPicPr>
          <p:cNvPr id="7" name="Picture 2" descr="http://www.plaquesandletters.com/military_seals/large_navy_symbo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0"/>
            <a:ext cx="2673896" cy="2686050"/>
          </a:xfrm>
          <a:prstGeom prst="rect">
            <a:avLst/>
          </a:prstGeom>
          <a:noFill/>
        </p:spPr>
      </p:pic>
      <p:pic>
        <p:nvPicPr>
          <p:cNvPr id="8" name="Picture 2" descr="http://blog.richmond.edu/openwidelookinside/files/2010/11/thomas-jeffers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1143000"/>
            <a:ext cx="2133600" cy="2053591"/>
          </a:xfrm>
          <a:prstGeom prst="rect">
            <a:avLst/>
          </a:prstGeom>
          <a:noFill/>
        </p:spPr>
      </p:pic>
      <p:pic>
        <p:nvPicPr>
          <p:cNvPr id="9" name="Picture 4" descr="http://theamericansector.com/wp-content/uploads/2009/04/us-marines-capture-the-barbary-pirate-fortress-at-derna-tripoli-27th-april-180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62400" y="2590800"/>
            <a:ext cx="3133469" cy="2143125"/>
          </a:xfrm>
          <a:prstGeom prst="rect">
            <a:avLst/>
          </a:prstGeom>
          <a:noFill/>
        </p:spPr>
      </p:pic>
      <p:pic>
        <p:nvPicPr>
          <p:cNvPr id="10" name="Picture 2" descr="http://rationalrevolution.net/images/treatytripoli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53200" y="3120729"/>
            <a:ext cx="2590800" cy="3737271"/>
          </a:xfrm>
          <a:prstGeom prst="rect">
            <a:avLst/>
          </a:prstGeom>
          <a:noFill/>
        </p:spPr>
      </p:pic>
      <p:pic>
        <p:nvPicPr>
          <p:cNvPr id="11" name="Picture 2" descr="http://cdn0.wn.com/vp/i/33/400a28b978e2e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86200" y="4724399"/>
            <a:ext cx="2844801" cy="2133601"/>
          </a:xfrm>
          <a:prstGeom prst="rect">
            <a:avLst/>
          </a:prstGeom>
          <a:noFill/>
        </p:spPr>
      </p:pic>
      <p:pic>
        <p:nvPicPr>
          <p:cNvPr id="12" name="Picture 2" descr="http://chalk.richmond.edu/education/projects/webunits/geography/hemispherewest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05000" y="1752600"/>
            <a:ext cx="3078480" cy="1710267"/>
          </a:xfrm>
          <a:prstGeom prst="rect">
            <a:avLst/>
          </a:prstGeom>
          <a:noFill/>
        </p:spPr>
      </p:pic>
      <p:pic>
        <p:nvPicPr>
          <p:cNvPr id="14" name="Picture 2" descr="http://cache1.asset-cache.net/xc/3203853.jpg?v=1&amp;c=IWSAsset&amp;k=2&amp;d=45B0EB3381F7834D5C739DDE4C9EABBE329B76D85B10E3A305AFC5CF6109BBC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2514600"/>
            <a:ext cx="1471437" cy="1847851"/>
          </a:xfrm>
          <a:prstGeom prst="rect">
            <a:avLst/>
          </a:prstGeom>
          <a:noFill/>
        </p:spPr>
      </p:pic>
      <p:pic>
        <p:nvPicPr>
          <p:cNvPr id="15" name="Picture 10" descr="http://1.bp.blogspot.com/_YGLQQZTHoU0/S2GW63UqU7I/AAAAAAAALF0/IcIdjyyiYNI/s400/dinsdale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15200" y="2133600"/>
            <a:ext cx="2079594" cy="1564895"/>
          </a:xfrm>
          <a:prstGeom prst="rect">
            <a:avLst/>
          </a:prstGeom>
          <a:noFill/>
        </p:spPr>
      </p:pic>
      <p:pic>
        <p:nvPicPr>
          <p:cNvPr id="16" name="Picture 2" descr="http://www.politicalbyline.com/wp-content/uploads/2009/11/marines-corp-seal-plaque-11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4038600"/>
            <a:ext cx="1323078" cy="1295399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286000" y="2971800"/>
            <a:ext cx="624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The Barbary Pirates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imoviestoday.com/wp-content/uploads/2010/11/Pirates-Of-The-Caribbean-The-Curse-Of-The-Black-Pearl-Original-Soundtrack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67200" cy="3276600"/>
          </a:xfrm>
          <a:prstGeom prst="rect">
            <a:avLst/>
          </a:prstGeom>
          <a:noFill/>
        </p:spPr>
      </p:pic>
      <p:pic>
        <p:nvPicPr>
          <p:cNvPr id="5124" name="Picture 4" descr="http://images.wikia.com/pirates/images/b/b0/Pirates-of-the-caribbean-3-at-world-s-end-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1899" y="0"/>
            <a:ext cx="4872101" cy="3219450"/>
          </a:xfrm>
          <a:prstGeom prst="rect">
            <a:avLst/>
          </a:prstGeom>
          <a:noFill/>
        </p:spPr>
      </p:pic>
      <p:pic>
        <p:nvPicPr>
          <p:cNvPr id="5126" name="Picture 6" descr="http://www.enjoyfrance.com/images/stories/world/entertainment/Pirates-of-the-caribbean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3200400"/>
            <a:ext cx="2859343" cy="3581400"/>
          </a:xfrm>
          <a:prstGeom prst="rect">
            <a:avLst/>
          </a:prstGeom>
          <a:noFill/>
        </p:spPr>
      </p:pic>
      <p:pic>
        <p:nvPicPr>
          <p:cNvPr id="5128" name="Picture 8" descr="http://t2.gstatic.com/images?q=tbn:ANd9GcTiv7kUEwhwV6osHKgENG4etqj2Pn3amd7lIYBpPZ_woOoSWiqk&amp;t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37897"/>
            <a:ext cx="3352800" cy="312010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chalk.richmond.edu/education/projects/webunits/geography/hemispherewes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14400"/>
            <a:ext cx="8153400" cy="452966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www.reformation.org/en-barbary-sta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95400"/>
            <a:ext cx="7283704" cy="40767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http://www.visitingdc.com/images/george-washington-pi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4326331" cy="3581400"/>
          </a:xfrm>
          <a:prstGeom prst="rect">
            <a:avLst/>
          </a:prstGeom>
          <a:noFill/>
        </p:spPr>
      </p:pic>
      <p:pic>
        <p:nvPicPr>
          <p:cNvPr id="17412" name="Picture 4" descr="http://www.wikitree.com/photo.php/c/cc/John_Adams_1798_Gilbert_Stu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217962"/>
            <a:ext cx="3810000" cy="46400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://www.ii-solutionsllc.com/images/OpenSa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685800"/>
            <a:ext cx="4441209" cy="5410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http://cencal.bbb.org/storage/25/images/jpegs/Sc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19200"/>
            <a:ext cx="7086600" cy="4808764"/>
          </a:xfrm>
          <a:prstGeom prst="rect">
            <a:avLst/>
          </a:prstGeom>
          <a:noFill/>
        </p:spPr>
      </p:pic>
      <p:pic>
        <p:nvPicPr>
          <p:cNvPr id="20484" name="Picture 4" descr="http://www.inkart.com/images/lineart/ship_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209800"/>
            <a:ext cx="1066800" cy="1471448"/>
          </a:xfrm>
          <a:prstGeom prst="rect">
            <a:avLst/>
          </a:prstGeom>
          <a:noFill/>
        </p:spPr>
      </p:pic>
      <p:pic>
        <p:nvPicPr>
          <p:cNvPr id="20486" name="Picture 6" descr="http://www.inkart.com/images/lineart/ship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2438400"/>
            <a:ext cx="1676400" cy="1261491"/>
          </a:xfrm>
          <a:prstGeom prst="rect">
            <a:avLst/>
          </a:prstGeom>
          <a:noFill/>
        </p:spPr>
      </p:pic>
      <p:pic>
        <p:nvPicPr>
          <p:cNvPr id="20488" name="Picture 8" descr="http://thebsreport.files.wordpress.com/2010/05/handing-over-money.jpg"/>
          <p:cNvPicPr>
            <a:picLocks noChangeAspect="1" noChangeArrowheads="1"/>
          </p:cNvPicPr>
          <p:nvPr/>
        </p:nvPicPr>
        <p:blipFill>
          <a:blip r:embed="rId5" cstate="print">
            <a:grayscl/>
          </a:blip>
          <a:srcRect/>
          <a:stretch>
            <a:fillRect/>
          </a:stretch>
        </p:blipFill>
        <p:spPr bwMode="auto">
          <a:xfrm>
            <a:off x="4953000" y="3581400"/>
            <a:ext cx="2486527" cy="1181101"/>
          </a:xfrm>
          <a:prstGeom prst="rect">
            <a:avLst/>
          </a:prstGeom>
          <a:noFill/>
        </p:spPr>
      </p:pic>
      <p:pic>
        <p:nvPicPr>
          <p:cNvPr id="20490" name="Picture 10" descr="http://www.minnesotalaboremploymentlawblog.com/uploads/image/dollar-sign(3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152400"/>
            <a:ext cx="1295400" cy="18224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1567</TotalTime>
  <Words>19</Words>
  <Application>Microsoft Office PowerPoint</Application>
  <PresentationFormat>On-screen Show (4:3)</PresentationFormat>
  <Paragraphs>6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Slide 1</vt:lpstr>
      <vt:lpstr>The Barbary Pirates: America Stands Alone</vt:lpstr>
      <vt:lpstr>Slide 3</vt:lpstr>
      <vt:lpstr>Slide 4</vt:lpstr>
      <vt:lpstr>Slide 5</vt:lpstr>
      <vt:lpstr>Slide 6</vt:lpstr>
      <vt:lpstr> </vt:lpstr>
      <vt:lpstr>Slide 8</vt:lpstr>
      <vt:lpstr>Slide 9</vt:lpstr>
      <vt:lpstr>Tripoli Harbor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First Barbary War</dc:title>
  <dc:creator>fadmin</dc:creator>
  <cp:lastModifiedBy>fadmin</cp:lastModifiedBy>
  <cp:revision>41</cp:revision>
  <dcterms:created xsi:type="dcterms:W3CDTF">2011-02-28T23:17:18Z</dcterms:created>
  <dcterms:modified xsi:type="dcterms:W3CDTF">2011-03-08T02:44:58Z</dcterms:modified>
</cp:coreProperties>
</file>